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94" r:id="rId11"/>
    <p:sldId id="266" r:id="rId12"/>
    <p:sldId id="284" r:id="rId13"/>
    <p:sldId id="269" r:id="rId14"/>
    <p:sldId id="273" r:id="rId15"/>
    <p:sldId id="274" r:id="rId16"/>
    <p:sldId id="275" r:id="rId17"/>
    <p:sldId id="276" r:id="rId18"/>
    <p:sldId id="278" r:id="rId19"/>
    <p:sldId id="277" r:id="rId20"/>
    <p:sldId id="279" r:id="rId21"/>
    <p:sldId id="280" r:id="rId22"/>
    <p:sldId id="281" r:id="rId23"/>
    <p:sldId id="285" r:id="rId24"/>
    <p:sldId id="286" r:id="rId25"/>
    <p:sldId id="287" r:id="rId26"/>
    <p:sldId id="292" r:id="rId27"/>
    <p:sldId id="288" r:id="rId28"/>
    <p:sldId id="282" r:id="rId29"/>
    <p:sldId id="283" r:id="rId30"/>
    <p:sldId id="289" r:id="rId31"/>
    <p:sldId id="290" r:id="rId32"/>
    <p:sldId id="293" r:id="rId33"/>
    <p:sldId id="29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303" autoAdjust="0"/>
  </p:normalViewPr>
  <p:slideViewPr>
    <p:cSldViewPr snapToGrid="0">
      <p:cViewPr varScale="1">
        <p:scale>
          <a:sx n="42" d="100"/>
          <a:sy n="42" d="100"/>
        </p:scale>
        <p:origin x="179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20E56-E238-448E-8E73-1BFDB83FCCC7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C9DE8-094F-4025-8E6C-9CF3B414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4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171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Unfortunately,</a:t>
            </a:r>
            <a:r>
              <a:rPr lang="en-US" baseline="0" dirty="0"/>
              <a:t> only one of the control variables is statistically significant. As the GINI increases, inequality increases which correlates with higher homicide rates.</a:t>
            </a:r>
          </a:p>
          <a:p>
            <a:endParaRPr lang="en-US" baseline="0" dirty="0"/>
          </a:p>
          <a:p>
            <a:r>
              <a:rPr lang="en-US" baseline="0" dirty="0"/>
              <a:t>Also,  all of our religion related explanatory variables are very insignificant.</a:t>
            </a:r>
          </a:p>
          <a:p>
            <a:endParaRPr lang="en-US" baseline="0" dirty="0"/>
          </a:p>
          <a:p>
            <a:r>
              <a:rPr lang="en-US" baseline="0" dirty="0"/>
              <a:t>This indicates that some regression conditions might not be fulfilled and that we might need to transform some variables.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25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22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clearly see that there is heteroscedasticity as the variance</a:t>
            </a:r>
            <a:r>
              <a:rPr lang="en-US" baseline="0" dirty="0"/>
              <a:t> of the residuals increases as the fitted value increases.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134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Another one of the control variables becomes significant now. As GDP per</a:t>
            </a:r>
            <a:r>
              <a:rPr lang="en-US" baseline="0" dirty="0"/>
              <a:t> capita rises, the society becomes more prosperous and that is associated with lower crime rates. </a:t>
            </a:r>
          </a:p>
          <a:p>
            <a:endParaRPr lang="en-US" baseline="0" dirty="0"/>
          </a:p>
          <a:p>
            <a:r>
              <a:rPr lang="en-US" baseline="0" dirty="0"/>
              <a:t>Our explanatory variables based on religion are more significant now with the P-values at approximately 0.2 for all of them now so there is indeed a great improvement.</a:t>
            </a:r>
          </a:p>
          <a:p>
            <a:endParaRPr lang="en-US" baseline="0" dirty="0"/>
          </a:p>
          <a:p>
            <a:r>
              <a:rPr lang="en-US" baseline="0" dirty="0"/>
              <a:t>Also, variability explained by our model as indicated by the R-squared has increased from 0.53 to 0.65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27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</a:t>
            </a:r>
            <a:r>
              <a:rPr lang="en-US" baseline="0" dirty="0"/>
              <a:t> clear pattern. This indicates that we meet two conditions of linear regression.</a:t>
            </a:r>
          </a:p>
          <a:p>
            <a:pPr marL="228600" indent="-228600">
              <a:buAutoNum type="arabicPeriod"/>
            </a:pPr>
            <a:r>
              <a:rPr lang="en-US" baseline="0" dirty="0"/>
              <a:t>Linearity</a:t>
            </a:r>
          </a:p>
          <a:p>
            <a:pPr marL="228600" indent="-228600">
              <a:buAutoNum type="arabicPeriod"/>
            </a:pPr>
            <a:r>
              <a:rPr lang="en-US" baseline="0" dirty="0"/>
              <a:t>Constant variance of residuals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426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residuals hug the normal probability plot quite closely so,</a:t>
            </a:r>
            <a:r>
              <a:rPr lang="en-US" baseline="0" dirty="0"/>
              <a:t> hence, we fulfill the third condition of linear regression: normality of residuals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2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10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realized the variables that we were</a:t>
            </a:r>
            <a:r>
              <a:rPr lang="en-US" baseline="0" dirty="0"/>
              <a:t> using might not be extremely appropriate. All religions condemn homicide so it might be hard to find a difference between religions.</a:t>
            </a:r>
            <a:endParaRPr lang="en-US" dirty="0"/>
          </a:p>
          <a:p>
            <a:endParaRPr lang="en-US" dirty="0"/>
          </a:p>
          <a:p>
            <a:r>
              <a:rPr lang="en-US" dirty="0"/>
              <a:t>Turkey and Saudi Arabia are both 99% Muslim.</a:t>
            </a:r>
            <a:r>
              <a:rPr lang="en-US" baseline="0" dirty="0"/>
              <a:t> Yet, the strength of religious beliefs varies a lot. In Turkey, there are many cultural Muslims while Saudi Muslims are very orthodox.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80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r>
              <a:rPr lang="en-US" baseline="0" dirty="0"/>
              <a:t>Now, I want you to recall the theoretical ideas that I mentioned at the beginning of the presentation</a:t>
            </a:r>
          </a:p>
          <a:p>
            <a:r>
              <a:rPr lang="en-US" baseline="0" dirty="0"/>
              <a:t>The first idea was that God is considered an all-Seeing enforcer of laws.</a:t>
            </a:r>
          </a:p>
          <a:p>
            <a:r>
              <a:rPr lang="en-US" baseline="0" dirty="0"/>
              <a:t>The second idea was that the fear of punishment after death in Hell can discourage people from committing crimes.</a:t>
            </a:r>
          </a:p>
          <a:p>
            <a:endParaRPr lang="en-US" baseline="0" dirty="0"/>
          </a:p>
          <a:p>
            <a:r>
              <a:rPr lang="en-US" baseline="0" dirty="0"/>
              <a:t>I decided to explore these two ideas as the transmission mechanisms that connect religion to crime. I decided to test the intensity of these two religious beliefs against the homicide rates while controlling for the dummy variables.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33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</a:t>
            </a:r>
            <a:r>
              <a:rPr lang="en-US" baseline="0" dirty="0"/>
              <a:t> each question, we created a numerical variable that represented the proportion of the country that answered Yes to each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07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 to quantify if crime is a problem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Essential to study to progress towards a more harmonious society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shows that violent crime is rising in most countries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religion could be one of the tools.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777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two control variables of GDP per capita are still statistically significant.</a:t>
            </a:r>
          </a:p>
          <a:p>
            <a:endParaRPr lang="en-US" dirty="0"/>
          </a:p>
          <a:p>
            <a:r>
              <a:rPr lang="en-US" dirty="0"/>
              <a:t>Belief</a:t>
            </a:r>
            <a:r>
              <a:rPr lang="en-US" baseline="0" dirty="0"/>
              <a:t> in Hell in statistically significant at the 10% mark while belief in God has a p-value of roughly 17%.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519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order to get a more parsimonious</a:t>
            </a:r>
            <a:r>
              <a:rPr lang="en-US" baseline="0" dirty="0"/>
              <a:t> model, I tried to simplify the model by using the general to specific method. We eliminate the variable with the highest p-value (or most insignificant) after every iteration until no insignificant variables are left in the model.</a:t>
            </a:r>
          </a:p>
          <a:p>
            <a:endParaRPr lang="en-US" baseline="0" dirty="0"/>
          </a:p>
          <a:p>
            <a:r>
              <a:rPr lang="en-US" baseline="0" dirty="0"/>
              <a:t>We can see that in this simplified model, our two focus variables are now statistically significant at the 10% level while the two control variables are still significant.</a:t>
            </a:r>
          </a:p>
          <a:p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Adjusted r-squared so we can say that this model is quite appropriate for modelling our regression question</a:t>
            </a:r>
          </a:p>
          <a:p>
            <a:endParaRPr lang="en-US" baseline="0" dirty="0"/>
          </a:p>
          <a:p>
            <a:r>
              <a:rPr lang="en-US" baseline="0" dirty="0"/>
              <a:t>The interpretation: Since this is the </a:t>
            </a:r>
            <a:r>
              <a:rPr lang="en-US" baseline="0" dirty="0" err="1"/>
              <a:t>loghomicide</a:t>
            </a:r>
            <a:r>
              <a:rPr lang="en-US" baseline="0" dirty="0"/>
              <a:t>, our coefficients indicate:</a:t>
            </a:r>
          </a:p>
          <a:p>
            <a:r>
              <a:rPr lang="en-US" baseline="0" dirty="0"/>
              <a:t>Increasing the population proportion that believes in God by 1 percent leads to a decrease in homicide rates of 0.16 percent.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Increasing the population proportion that believes in Hell by 1 percent leads to a decrease in homicide rates of 0.12 percent.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80001-ACAD-4924-8EAF-9F63BB92791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319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see that the dependent variable has linear relationships with all the explanatory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124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residuals hug the normal line very closely.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449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132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502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let’s move on to the other part of our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524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</a:t>
            </a:r>
            <a:r>
              <a:rPr lang="en-US" baseline="0" dirty="0"/>
              <a:t> the religion variables show a statistically significant negative relationship with amphetamine usage.</a:t>
            </a:r>
          </a:p>
          <a:p>
            <a:r>
              <a:rPr lang="en-US" baseline="0" dirty="0"/>
              <a:t>For example, increasing the proportion of people who believe in Christianity by 1 percent can decrease drug usage rate by 0.2%.</a:t>
            </a:r>
          </a:p>
          <a:p>
            <a:r>
              <a:rPr lang="en-US" baseline="0" dirty="0"/>
              <a:t>The R-squared is 0.75.</a:t>
            </a:r>
          </a:p>
          <a:p>
            <a:endParaRPr lang="en-US" baseline="0" dirty="0"/>
          </a:p>
          <a:p>
            <a:r>
              <a:rPr lang="en-US" baseline="0" dirty="0"/>
              <a:t>This indicates that religion has a stronger effect on </a:t>
            </a:r>
            <a:r>
              <a:rPr lang="en-US" baseline="0" dirty="0" err="1"/>
              <a:t>nonvictim</a:t>
            </a:r>
            <a:r>
              <a:rPr lang="en-US" baseline="0" dirty="0"/>
              <a:t> crimes as opposed to victim crimes like homicide.</a:t>
            </a:r>
          </a:p>
          <a:p>
            <a:endParaRPr lang="en-US" baseline="0" dirty="0"/>
          </a:p>
          <a:p>
            <a:r>
              <a:rPr lang="en-US" baseline="0" dirty="0"/>
              <a:t>Burkett(1980) suggests that this might be because religious institutions act in relative isolation to deter </a:t>
            </a:r>
            <a:r>
              <a:rPr lang="en-US" baseline="0" dirty="0" err="1"/>
              <a:t>nonvictim</a:t>
            </a:r>
            <a:r>
              <a:rPr lang="en-US" baseline="0" dirty="0"/>
              <a:t> crimes, whereas many social institutions, religious and secular, act together to stop victim crimes like homicide. That is why religion might have a stronger effect on </a:t>
            </a:r>
            <a:r>
              <a:rPr lang="en-US" baseline="0" dirty="0" err="1"/>
              <a:t>nonvictim</a:t>
            </a:r>
            <a:r>
              <a:rPr lang="en-US" baseline="0" dirty="0"/>
              <a:t> crimes as opposed to victim crimes.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531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R-squared is 69% which is lower than the previous one. Only Belief in god</a:t>
            </a:r>
            <a:r>
              <a:rPr lang="en-US" baseline="0" dirty="0"/>
              <a:t> is statistically significant.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143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hard to choose</a:t>
            </a:r>
            <a:r>
              <a:rPr lang="en-US" baseline="0" dirty="0"/>
              <a:t> one but the model with religious proportions looks slightly better. In any case, the R-squared for both is a lot higher than the R-squared for our homicide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41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me also make it</a:t>
            </a:r>
            <a:r>
              <a:rPr lang="en-US" baseline="0" dirty="0"/>
              <a:t> clear that we are not considering hate crimes or religiously-motivated crimes where there is a clear link between religion and crime. </a:t>
            </a:r>
          </a:p>
          <a:p>
            <a:endParaRPr lang="en-US" baseline="0" dirty="0"/>
          </a:p>
          <a:p>
            <a:r>
              <a:rPr lang="en-US" baseline="0" dirty="0"/>
              <a:t>We are instead focusing on whether religious people become better human beings and less likely to commit crimes.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7716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880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Tax breaks for religious organizations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1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Reverse causality is probably not relevant as usually crime</a:t>
            </a:r>
            <a:r>
              <a:rPr lang="en-US" baseline="0" dirty="0"/>
              <a:t> does not have an effect on religion which represents an intrinsic belief. However, some tests can be conducted to confirm this idea.</a:t>
            </a:r>
          </a:p>
          <a:p>
            <a:endParaRPr lang="en-US" dirty="0"/>
          </a:p>
          <a:p>
            <a:r>
              <a:rPr lang="en-US" dirty="0"/>
              <a:t>I need to consider more</a:t>
            </a:r>
            <a:r>
              <a:rPr lang="en-US" baseline="0" dirty="0"/>
              <a:t> types of crimes to ensure that my findings are replicated.</a:t>
            </a:r>
          </a:p>
          <a:p>
            <a:endParaRPr lang="en-US" baseline="0" dirty="0"/>
          </a:p>
          <a:p>
            <a:r>
              <a:rPr lang="en-US" baseline="0" dirty="0"/>
              <a:t>I will consider multiple waves of the World Value Survey and try to build a fixed effects model.</a:t>
            </a:r>
          </a:p>
          <a:p>
            <a:endParaRPr lang="en-US" baseline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06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Religion emerged when we started living in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tribes.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active supervision and enforcement of group laws was not possible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the idea of an all-seeing, all-knowing supernatural God became attractive in order to improve cooperation and control individual selfishness.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want you to keep in mind this idea of an omnipresent God.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73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Wingdings" panose="05000000000000000000" pitchFamily="2" charset="2"/>
              </a:rPr>
              <a:t>Hirschi</a:t>
            </a:r>
            <a:r>
              <a:rPr lang="en-US" dirty="0">
                <a:sym typeface="Wingdings" panose="05000000000000000000" pitchFamily="2" charset="2"/>
              </a:rPr>
              <a:t> suggested threat of supernatural sanctions and promise of supernatural  reward. While</a:t>
            </a:r>
            <a:r>
              <a:rPr lang="en-US" baseline="0" dirty="0">
                <a:sym typeface="Wingdings" panose="05000000000000000000" pitchFamily="2" charset="2"/>
              </a:rPr>
              <a:t> such theory might sound boring now, I assure you this will make sense later so please keep in mind the idea that the fear of hell can convince people to not commit a crime.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Meta analysis found that 40 rejected the effect while 21 supported the negative correlation between religion and crime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44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06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move on to the methodology.</a:t>
            </a:r>
          </a:p>
          <a:p>
            <a:endParaRPr lang="en-US" dirty="0"/>
          </a:p>
          <a:p>
            <a:r>
              <a:rPr lang="en-US" dirty="0"/>
              <a:t>While there are different types of crimes,</a:t>
            </a:r>
            <a:r>
              <a:rPr lang="en-US" baseline="0" dirty="0"/>
              <a:t> we will try to focus on two kinds. Crimes which have victims other than the criminal and crimes which only have an effect on the criminal himself.</a:t>
            </a:r>
          </a:p>
          <a:p>
            <a:endParaRPr lang="en-US" baseline="0" dirty="0"/>
          </a:p>
          <a:p>
            <a:r>
              <a:rPr lang="en-US" dirty="0"/>
              <a:t>Homicide or</a:t>
            </a:r>
            <a:r>
              <a:rPr lang="en-US" baseline="0" dirty="0"/>
              <a:t> murder  is probably the most serious criminal offence so  it makes sense to consider it as a prime example of a victim crime. It is measured in terms of homicides per 100,000 people.</a:t>
            </a:r>
            <a:endParaRPr lang="en-US" dirty="0"/>
          </a:p>
          <a:p>
            <a:endParaRPr lang="en-US" dirty="0"/>
          </a:p>
          <a:p>
            <a:r>
              <a:rPr lang="en-US" dirty="0"/>
              <a:t>United Nations office</a:t>
            </a:r>
            <a:r>
              <a:rPr lang="en-US" baseline="0" dirty="0"/>
              <a:t> on drugs and crime</a:t>
            </a:r>
          </a:p>
          <a:p>
            <a:endParaRPr lang="en-US" dirty="0"/>
          </a:p>
          <a:p>
            <a:r>
              <a:rPr lang="en-US" dirty="0"/>
              <a:t>Averaged over a period of three years to</a:t>
            </a:r>
            <a:r>
              <a:rPr lang="en-US" baseline="0" dirty="0"/>
              <a:t> avoid the effect of outliers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12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different</a:t>
            </a:r>
            <a:r>
              <a:rPr lang="en-US" baseline="0" dirty="0"/>
              <a:t> religions have differing effects on crime. So we should investigate that.</a:t>
            </a:r>
          </a:p>
          <a:p>
            <a:endParaRPr lang="en-US" baseline="0" dirty="0"/>
          </a:p>
          <a:p>
            <a:r>
              <a:rPr lang="en-US" baseline="0" dirty="0"/>
              <a:t>Considering the countries in our sample, I decided to focus on four main categories of belief systems – Christianity, Islam, Buddhism, Atheism – and grouped the other beliefs into a category called Other</a:t>
            </a:r>
          </a:p>
          <a:p>
            <a:endParaRPr lang="en-US" baseline="0" dirty="0"/>
          </a:p>
          <a:p>
            <a:r>
              <a:rPr lang="en-US" baseline="0" dirty="0"/>
              <a:t>This data was collected from the CIA World </a:t>
            </a:r>
            <a:r>
              <a:rPr lang="en-US" baseline="0" dirty="0" err="1"/>
              <a:t>Factbook</a:t>
            </a:r>
            <a:r>
              <a:rPr lang="en-US" baseline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1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PercapitaGDP</a:t>
            </a:r>
            <a:r>
              <a:rPr lang="en-US" baseline="0" dirty="0"/>
              <a:t> as richer societies have lesser crime on average. World Bank data</a:t>
            </a:r>
          </a:p>
          <a:p>
            <a:r>
              <a:rPr lang="en-US" baseline="0" dirty="0"/>
              <a:t>GINI because more unequal societies create the psychological conditions that result in people lashing out</a:t>
            </a:r>
          </a:p>
          <a:p>
            <a:r>
              <a:rPr lang="en-US" baseline="0" dirty="0"/>
              <a:t>Life expectancy because, if we assume humans are rational beings, they would consider the fact that a death sentence can have different lengths based on the average life expectancy. This might make them value their lives differently. WHO data</a:t>
            </a:r>
          </a:p>
          <a:p>
            <a:endParaRPr lang="en-US" baseline="0" dirty="0"/>
          </a:p>
          <a:p>
            <a:r>
              <a:rPr lang="en-US" baseline="0" dirty="0"/>
              <a:t>We measure the strictness of a country’s law enforcement division by using police per 100,000 citizens as a proxy. The more police officers there are, the more likely that one will catch the criminal.</a:t>
            </a:r>
          </a:p>
          <a:p>
            <a:endParaRPr lang="en-US" baseline="0" dirty="0"/>
          </a:p>
          <a:p>
            <a:r>
              <a:rPr lang="en-US" baseline="0" dirty="0"/>
              <a:t>I also included religious fractionalization, which in easier terms, indicates how diverse a country is in terms of religion. The idea is that crime might be more likely in a diverse society.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C9DE8-094F-4025-8E6C-9CF3B414DC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4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2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835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13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4071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77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71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0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1800"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5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3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9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9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1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81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4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29E8-37B6-4075-B347-86AA9366B85C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808C58-BAF5-4F0E-A272-E2F66BE0E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5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u="sng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560473"/>
            <a:ext cx="7766936" cy="1646302"/>
          </a:xfrm>
        </p:spPr>
        <p:txBody>
          <a:bodyPr/>
          <a:lstStyle/>
          <a:p>
            <a:pPr algn="ctr"/>
            <a:r>
              <a:rPr lang="en-US" sz="6600" u="sng" dirty="0"/>
              <a:t>Crime and Piety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7957" y="3361515"/>
            <a:ext cx="8243667" cy="2743863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2"/>
                </a:solidFill>
              </a:rPr>
              <a:t>A cross-sectional study on the effects of religion on crime</a:t>
            </a:r>
          </a:p>
          <a:p>
            <a:pPr algn="ctr"/>
            <a:endParaRPr lang="en-US" sz="2400" dirty="0">
              <a:solidFill>
                <a:schemeClr val="tx2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Khan Haider </a:t>
            </a:r>
            <a:r>
              <a:rPr lang="en-US" dirty="0" err="1">
                <a:solidFill>
                  <a:schemeClr val="tx2"/>
                </a:solidFill>
              </a:rPr>
              <a:t>Humayun</a:t>
            </a:r>
            <a:endParaRPr lang="en-US" dirty="0">
              <a:solidFill>
                <a:schemeClr val="tx2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2012602408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Homicide</a:t>
            </a:r>
            <a:br>
              <a:rPr lang="en-US" dirty="0"/>
            </a:br>
            <a:r>
              <a:rPr lang="en-US" dirty="0"/>
              <a:t>Victim crime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54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Initial Regression of homicide on all variables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661016"/>
              </p:ext>
            </p:extLst>
          </p:nvPr>
        </p:nvGraphicFramePr>
        <p:xfrm>
          <a:off x="609600" y="1841496"/>
          <a:ext cx="8394700" cy="425450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78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8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8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8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Homicide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</a:t>
                      </a:r>
                      <a:r>
                        <a:rPr lang="en-US" sz="1100" u="none" strike="noStrike" baseline="0" dirty="0">
                          <a:effectLst/>
                        </a:rPr>
                        <a:t>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T-statistic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Islam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-0.01242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1.782717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0.994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Christianity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0.035482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1.773528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0.984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Other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0.111612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1.899837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Atheism/No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religion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0.023084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1.806071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Buddhism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-0.0734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1.796478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Religious fractionalization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-1.99112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5.311242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-0.37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0.0438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0.468949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0.126812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Life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expectation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-0.14757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0.247434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Police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100,000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-0.00055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0.003182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0.864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5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-0.64157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181.8331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82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Linear relationships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Nearly normal residuals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Constant variability of residuals</a:t>
            </a:r>
          </a:p>
        </p:txBody>
      </p:sp>
    </p:spTree>
    <p:extLst>
      <p:ext uri="{BB962C8B-B14F-4D97-AF65-F5344CB8AC3E}">
        <p14:creationId xmlns:p14="http://schemas.microsoft.com/office/powerpoint/2010/main" val="3238483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Residuals plotted against fitted value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1422400"/>
            <a:ext cx="6705601" cy="4404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789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82600"/>
            <a:ext cx="8839200" cy="1143000"/>
          </a:xfrm>
        </p:spPr>
        <p:txBody>
          <a:bodyPr>
            <a:noAutofit/>
          </a:bodyPr>
          <a:lstStyle/>
          <a:p>
            <a:r>
              <a:rPr lang="en-US" sz="2800" dirty="0"/>
              <a:t>Regression of </a:t>
            </a:r>
            <a:r>
              <a:rPr lang="en-US" sz="2800" dirty="0" err="1"/>
              <a:t>loghomicide</a:t>
            </a:r>
            <a:r>
              <a:rPr lang="en-US" sz="2800" dirty="0"/>
              <a:t> against other variables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188911"/>
              </p:ext>
            </p:extLst>
          </p:nvPr>
        </p:nvGraphicFramePr>
        <p:xfrm>
          <a:off x="914400" y="1346841"/>
          <a:ext cx="7899400" cy="406335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79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LogHomicide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</a:t>
                      </a:r>
                      <a:r>
                        <a:rPr lang="en-US" sz="1100" u="none" strike="noStrike" baseline="0" dirty="0">
                          <a:effectLst/>
                        </a:rPr>
                        <a:t>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</a:t>
                      </a:r>
                      <a:r>
                        <a:rPr lang="en-US" sz="11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-statistic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Islam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0.310215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0.235747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1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Christianity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0.316386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0.234594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1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Other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0.294351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0.251689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1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0.312953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0.238827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1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Buddhism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0.304704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0.237612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0000">
                        <a:alpha val="1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Religious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Fractionalization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0.082017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0.702654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0.908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-0.385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0.15317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0.50005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0.16613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4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Life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expectation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-0.01522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0.032313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0.641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5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Log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police per 100,000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0.15051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0.223217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-31.1128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23.88198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-1.3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4000" y="5638800"/>
            <a:ext cx="985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R-squared increases from 0.53 to 0.65</a:t>
            </a:r>
          </a:p>
        </p:txBody>
      </p:sp>
    </p:spTree>
    <p:extLst>
      <p:ext uri="{BB962C8B-B14F-4D97-AF65-F5344CB8AC3E}">
        <p14:creationId xmlns:p14="http://schemas.microsoft.com/office/powerpoint/2010/main" val="3902407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Residuals plotted against fitted values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1" y="1487187"/>
            <a:ext cx="7048499" cy="436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704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Normal probability plot of residuals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07" y="1524000"/>
            <a:ext cx="6992794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4805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Religion-specific explanatory variables are statistically insignificant at the 10% level.</a:t>
            </a:r>
          </a:p>
          <a:p>
            <a:endParaRPr lang="en-US" dirty="0"/>
          </a:p>
          <a:p>
            <a:r>
              <a:rPr lang="en-US" dirty="0"/>
              <a:t>All religions are unanimously against homicide so coefficients similarly insignificant</a:t>
            </a:r>
          </a:p>
        </p:txBody>
      </p:sp>
    </p:spTree>
    <p:extLst>
      <p:ext uri="{BB962C8B-B14F-4D97-AF65-F5344CB8AC3E}">
        <p14:creationId xmlns:p14="http://schemas.microsoft.com/office/powerpoint/2010/main" val="2034653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700" u="none" dirty="0"/>
            </a:br>
            <a:br>
              <a:rPr lang="en-US" sz="2700" u="none" dirty="0"/>
            </a:br>
            <a:r>
              <a:rPr lang="en-US" sz="2700" u="none" dirty="0"/>
              <a:t>The religion population proportions may not be very important.</a:t>
            </a:r>
            <a:br>
              <a:rPr lang="en-US" dirty="0"/>
            </a:b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2857500"/>
            <a:ext cx="36703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2882901"/>
            <a:ext cx="3886200" cy="225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97000" y="5588000"/>
            <a:ext cx="191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Turkey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3900" y="558800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Saudi Arabia</a:t>
            </a:r>
          </a:p>
        </p:txBody>
      </p:sp>
    </p:spTree>
    <p:extLst>
      <p:ext uri="{BB962C8B-B14F-4D97-AF65-F5344CB8AC3E}">
        <p14:creationId xmlns:p14="http://schemas.microsoft.com/office/powerpoint/2010/main" val="4254021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of causal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God: all-seeing, all-knowing, omnipresent</a:t>
            </a:r>
          </a:p>
          <a:p>
            <a:r>
              <a:rPr lang="en-US" b="1" dirty="0">
                <a:solidFill>
                  <a:srgbClr val="FF0000"/>
                </a:solidFill>
              </a:rPr>
              <a:t>Hellfire</a:t>
            </a:r>
          </a:p>
          <a:p>
            <a:endParaRPr lang="en-US" dirty="0"/>
          </a:p>
          <a:p>
            <a:r>
              <a:rPr lang="en-US" dirty="0"/>
              <a:t>Intensity of religious beliefs matters.</a:t>
            </a:r>
          </a:p>
        </p:txBody>
      </p:sp>
    </p:spTree>
    <p:extLst>
      <p:ext uri="{BB962C8B-B14F-4D97-AF65-F5344CB8AC3E}">
        <p14:creationId xmlns:p14="http://schemas.microsoft.com/office/powerpoint/2010/main" val="286247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u="sng" dirty="0"/>
              <a:t>Motivation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243" y="3709948"/>
            <a:ext cx="3733800" cy="438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3106123"/>
            <a:ext cx="8286750" cy="647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334" y="4140598"/>
            <a:ext cx="6067425" cy="857250"/>
          </a:xfrm>
          <a:prstGeom prst="rect">
            <a:avLst/>
          </a:prstGeom>
        </p:spPr>
      </p:pic>
      <p:pic>
        <p:nvPicPr>
          <p:cNvPr id="10" name="Content Placeholder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334" y="1615679"/>
            <a:ext cx="7258050" cy="11620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1979" y="4997848"/>
            <a:ext cx="7258050" cy="12096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6643" y="3026967"/>
            <a:ext cx="7258050" cy="1171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05741" y="1711723"/>
            <a:ext cx="8010525" cy="121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3212" y="5127448"/>
            <a:ext cx="9906000" cy="514350"/>
          </a:xfrm>
          <a:prstGeom prst="rect">
            <a:avLst/>
          </a:prstGeom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10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3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3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609600"/>
            <a:ext cx="9334500" cy="1320800"/>
          </a:xfrm>
        </p:spPr>
        <p:txBody>
          <a:bodyPr>
            <a:normAutofit/>
          </a:bodyPr>
          <a:lstStyle/>
          <a:p>
            <a:r>
              <a:rPr lang="en-US" sz="3200" dirty="0"/>
              <a:t>Explanatory variables to measure religious intensity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World Value Survey Wave 6 (2010-2014)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questions: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1. Do you believe in God?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Do you believe in Hell?</a:t>
            </a:r>
          </a:p>
        </p:txBody>
      </p:sp>
    </p:spTree>
    <p:extLst>
      <p:ext uri="{BB962C8B-B14F-4D97-AF65-F5344CB8AC3E}">
        <p14:creationId xmlns:p14="http://schemas.microsoft.com/office/powerpoint/2010/main" val="1048015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Regress </a:t>
            </a:r>
            <a:r>
              <a:rPr lang="en-US" dirty="0" err="1"/>
              <a:t>Loghomicide</a:t>
            </a:r>
            <a:r>
              <a:rPr lang="en-US" dirty="0"/>
              <a:t> on WVS questions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205178"/>
              </p:ext>
            </p:extLst>
          </p:nvPr>
        </p:nvGraphicFramePr>
        <p:xfrm>
          <a:off x="609601" y="1600200"/>
          <a:ext cx="8750301" cy="3337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50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00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Loghomicide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T-statistic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95% Confidence</a:t>
                      </a:r>
                      <a:r>
                        <a:rPr lang="en-US" sz="1100" u="none" strike="noStrike" baseline="0" dirty="0">
                          <a:effectLst/>
                        </a:rPr>
                        <a:t> I</a:t>
                      </a:r>
                      <a:r>
                        <a:rPr lang="en-US" sz="1100" u="none" strike="noStrike" dirty="0">
                          <a:effectLst/>
                        </a:rPr>
                        <a:t>nterval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god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0.013806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0.00973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0.166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-0.00601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0.033624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hell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-0.1332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0.07388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-0.02836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0.001733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Religious Fractionalization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0.001245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0.659825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-1.34278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1.345265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5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-0.30186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0.11852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-0.54131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-0.06956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0.49324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0.15389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0.17978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0.8067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Life expectation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-0.02736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0.033201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0.416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-0.09499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0.040268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Logpoliceper100,000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0.246766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0.248738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0.329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-0.2599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0.753429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0.2354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3.383332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0.945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-6.65622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7.127022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1200" y="5108865"/>
            <a:ext cx="106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Adjusted R-squared has gone up from 0.49 to 0.51</a:t>
            </a:r>
          </a:p>
          <a:p>
            <a:r>
              <a:rPr lang="en-US" dirty="0"/>
              <a:t>F-statistic has probability 0.0001 so whole model is 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2323098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Backward selection based on p-value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229876"/>
              </p:ext>
            </p:extLst>
          </p:nvPr>
        </p:nvGraphicFramePr>
        <p:xfrm>
          <a:off x="431801" y="1549400"/>
          <a:ext cx="8991599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18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8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89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89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89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Loghomicide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T-</a:t>
                      </a:r>
                      <a:r>
                        <a:rPr lang="en-US" sz="1100" u="none" strike="noStrike" dirty="0" err="1">
                          <a:effectLst/>
                        </a:rPr>
                        <a:t>statisic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95% confidence interval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god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-0.16141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0.09416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-0.35256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0.0297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hell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-0.1241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0.06555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-1.89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-0.2571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-0.32516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0.09046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-3.59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-0.50813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-0.14195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0.52957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0.14625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3.62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0.023267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0.082647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-0.73456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0.875236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0.407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-2.51138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1.042262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11300" y="42799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adjusted R-squared has increased from 0.50 to 0.55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19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Linearity condition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531814"/>
            <a:ext cx="6819900" cy="4992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8129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Normality of Residuals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80347"/>
            <a:ext cx="6311900" cy="4455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0723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 Multicollinearity</a:t>
            </a:r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62" y="1854200"/>
            <a:ext cx="9817138" cy="212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36600" y="4559300"/>
            <a:ext cx="6896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All VIF values are lower than 2.5 so no multicollinearity</a:t>
            </a:r>
          </a:p>
        </p:txBody>
      </p:sp>
    </p:spTree>
    <p:extLst>
      <p:ext uri="{BB962C8B-B14F-4D97-AF65-F5344CB8AC3E}">
        <p14:creationId xmlns:p14="http://schemas.microsoft.com/office/powerpoint/2010/main" val="110581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Belief in God and Hell are much better predictors of victim crimes</a:t>
            </a:r>
          </a:p>
          <a:p>
            <a:r>
              <a:rPr lang="en-US" sz="3200" dirty="0"/>
              <a:t>Religious proportions are not good predictors of victim crimes</a:t>
            </a:r>
          </a:p>
        </p:txBody>
      </p:sp>
    </p:spTree>
    <p:extLst>
      <p:ext uri="{BB962C8B-B14F-4D97-AF65-F5344CB8AC3E}">
        <p14:creationId xmlns:p14="http://schemas.microsoft.com/office/powerpoint/2010/main" val="35252641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4" y="1574800"/>
            <a:ext cx="8596668" cy="3187700"/>
          </a:xfrm>
        </p:spPr>
        <p:txBody>
          <a:bodyPr/>
          <a:lstStyle/>
          <a:p>
            <a:pPr algn="ctr"/>
            <a:r>
              <a:rPr lang="en-US" dirty="0"/>
              <a:t>Amphetamine</a:t>
            </a:r>
            <a:br>
              <a:rPr lang="en-US" dirty="0"/>
            </a:br>
            <a:r>
              <a:rPr lang="en-US" dirty="0" err="1"/>
              <a:t>Nonvictim</a:t>
            </a:r>
            <a:r>
              <a:rPr lang="en-US" dirty="0"/>
              <a:t>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9070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234" y="609600"/>
            <a:ext cx="8596668" cy="1320800"/>
          </a:xfrm>
        </p:spPr>
        <p:txBody>
          <a:bodyPr/>
          <a:lstStyle/>
          <a:p>
            <a:r>
              <a:rPr lang="en-US" dirty="0"/>
              <a:t>Regression of amphetamine usage rate on religious proportion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556121"/>
              </p:ext>
            </p:extLst>
          </p:nvPr>
        </p:nvGraphicFramePr>
        <p:xfrm>
          <a:off x="609599" y="2070098"/>
          <a:ext cx="8369300" cy="40167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73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Amphetamine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</a:t>
                      </a:r>
                      <a:r>
                        <a:rPr lang="en-US" sz="1100" u="none" strike="noStrike" baseline="0" dirty="0">
                          <a:effectLst/>
                        </a:rPr>
                        <a:t>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T-statistic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Islam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-0.23291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0.110847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Christianity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-0.232895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0.110271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Other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-0.276061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0.120961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-0.238616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0.112629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0.048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Buddhism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-0.243772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0.111774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solidFill>
                      <a:srgbClr val="92D050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Religious</a:t>
                      </a:r>
                      <a:r>
                        <a:rPr lang="en-US" sz="1100" u="none" strike="noStrike" baseline="0" dirty="0">
                          <a:effectLst/>
                        </a:rPr>
                        <a:t> fractionalization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-0.11409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0.376949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0.765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GDP</a:t>
                      </a:r>
                      <a:r>
                        <a:rPr lang="en-US" sz="1100" u="none" strike="noStrike" baseline="0" dirty="0">
                          <a:effectLst/>
                        </a:rPr>
                        <a:t>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3.82E-05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9.39E-06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4.06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-0.00695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0.008395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0.418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Life</a:t>
                      </a:r>
                      <a:r>
                        <a:rPr lang="en-US" sz="1100" u="none" strike="noStrike" baseline="0" dirty="0">
                          <a:effectLst/>
                        </a:rPr>
                        <a:t> expectation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-0.07011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0.019276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-3.64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Police per 100,000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-0.00043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0.000314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2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-18.1438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11.41576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-1.59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0.128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45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of Amphetamine usage rate on WVS survey questions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278421"/>
              </p:ext>
            </p:extLst>
          </p:nvPr>
        </p:nvGraphicFramePr>
        <p:xfrm>
          <a:off x="677863" y="2160588"/>
          <a:ext cx="8148635" cy="33872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29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7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97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Amphetamine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Coefficients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Standard</a:t>
                      </a:r>
                      <a:r>
                        <a:rPr lang="en-US" sz="1100" u="none" strike="noStrike" baseline="0" dirty="0">
                          <a:effectLst/>
                        </a:rPr>
                        <a:t> error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T-statistic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P-value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god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>
                        <a:alpha val="6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-0.01074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>
                        <a:alpha val="6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0.00468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>
                        <a:alpha val="6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-2.3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>
                        <a:alpha val="6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>
                        <a:alpha val="6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Belief in hell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-0.00436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0.003658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Religious fractionalization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0.226951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0.354456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0.529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capita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3.26E-05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9.42E-06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-0.00187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0.008414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0.827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Life expectation</a:t>
                      </a:r>
                      <a:r>
                        <a:rPr lang="en-US" sz="1100" u="none" strike="noStrike" baseline="0" dirty="0">
                          <a:effectLst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-0.06588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0.019254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-3.42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Police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100,000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-0.00035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0.000312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-1.11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5.541807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1.617491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467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4000" dirty="0"/>
              <a:t>Does religion reduce crime?</a:t>
            </a:r>
          </a:p>
        </p:txBody>
      </p:sp>
    </p:spTree>
    <p:extLst>
      <p:ext uri="{BB962C8B-B14F-4D97-AF65-F5344CB8AC3E}">
        <p14:creationId xmlns:p14="http://schemas.microsoft.com/office/powerpoint/2010/main" val="1346760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model is better for amphetamine usage?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67151"/>
              </p:ext>
            </p:extLst>
          </p:nvPr>
        </p:nvGraphicFramePr>
        <p:xfrm>
          <a:off x="1262063" y="2173288"/>
          <a:ext cx="7069137" cy="3384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6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6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613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Religious Proportions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WVS question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613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33.57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33.73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13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44.94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613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R-squared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0521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victim crimes like homicide, Belief in God and Hell are better predictors of crime rate.</a:t>
            </a:r>
          </a:p>
          <a:p>
            <a:r>
              <a:rPr lang="en-US" dirty="0"/>
              <a:t>For </a:t>
            </a:r>
            <a:r>
              <a:rPr lang="en-US" dirty="0" err="1"/>
              <a:t>nonvictim</a:t>
            </a:r>
            <a:r>
              <a:rPr lang="en-US" dirty="0"/>
              <a:t> crimes like drug use, both models are quite close to each other.</a:t>
            </a:r>
          </a:p>
          <a:p>
            <a:r>
              <a:rPr lang="en-US" dirty="0" err="1"/>
              <a:t>Nonvictim</a:t>
            </a:r>
            <a:r>
              <a:rPr lang="en-US" dirty="0"/>
              <a:t> crimes show a stronger connection with religion than victim crimes.</a:t>
            </a:r>
          </a:p>
        </p:txBody>
      </p:sp>
    </p:spTree>
    <p:extLst>
      <p:ext uri="{BB962C8B-B14F-4D97-AF65-F5344CB8AC3E}">
        <p14:creationId xmlns:p14="http://schemas.microsoft.com/office/powerpoint/2010/main" val="37751164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strategies for different crimes</a:t>
            </a:r>
          </a:p>
          <a:p>
            <a:r>
              <a:rPr lang="en-US" dirty="0"/>
              <a:t>Cooperation between civil society and religion prevent crime</a:t>
            </a:r>
          </a:p>
          <a:p>
            <a:r>
              <a:rPr lang="en-US" dirty="0"/>
              <a:t>Importance of religious education</a:t>
            </a:r>
          </a:p>
          <a:p>
            <a:endParaRPr lang="en-US" dirty="0"/>
          </a:p>
          <a:p>
            <a:r>
              <a:rPr lang="en-US" dirty="0"/>
              <a:t>Relevance of religion to modern society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361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issues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Reverse causality</a:t>
            </a:r>
          </a:p>
          <a:p>
            <a:r>
              <a:rPr lang="en-US" dirty="0"/>
              <a:t>Robustness checking</a:t>
            </a:r>
          </a:p>
          <a:p>
            <a:r>
              <a:rPr lang="en-US" dirty="0"/>
              <a:t>Panel regression with multiple waves of WVS survey</a:t>
            </a:r>
          </a:p>
        </p:txBody>
      </p:sp>
    </p:spTree>
    <p:extLst>
      <p:ext uri="{BB962C8B-B14F-4D97-AF65-F5344CB8AC3E}">
        <p14:creationId xmlns:p14="http://schemas.microsoft.com/office/powerpoint/2010/main" val="3205909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Secular theories on the origin of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make group living worthwhile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restrain individual selfishness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build more cooperation</a:t>
            </a:r>
          </a:p>
        </p:txBody>
      </p:sp>
    </p:spTree>
    <p:extLst>
      <p:ext uri="{BB962C8B-B14F-4D97-AF65-F5344CB8AC3E}">
        <p14:creationId xmlns:p14="http://schemas.microsoft.com/office/powerpoint/2010/main" val="2242522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 on causal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Hirschi</a:t>
            </a:r>
            <a:r>
              <a:rPr lang="en-US" dirty="0"/>
              <a:t> and Stark (1969): </a:t>
            </a:r>
            <a:r>
              <a:rPr lang="en-US" b="1" dirty="0">
                <a:solidFill>
                  <a:srgbClr val="FF0000"/>
                </a:solidFill>
              </a:rPr>
              <a:t>HELLFIRE</a:t>
            </a:r>
            <a:r>
              <a:rPr lang="en-US" dirty="0"/>
              <a:t> hypothesis</a:t>
            </a:r>
          </a:p>
          <a:p>
            <a:endParaRPr lang="en-US" dirty="0"/>
          </a:p>
          <a:p>
            <a:r>
              <a:rPr lang="en-US" dirty="0"/>
              <a:t>Meta-analysis of 61 studies by </a:t>
            </a:r>
            <a:r>
              <a:rPr lang="en-US" dirty="0" err="1"/>
              <a:t>Baier</a:t>
            </a:r>
            <a:r>
              <a:rPr lang="en-US" dirty="0"/>
              <a:t> (2001) : </a:t>
            </a:r>
            <a:r>
              <a:rPr lang="en-US" dirty="0">
                <a:highlight>
                  <a:srgbClr val="FFFF00"/>
                </a:highlight>
              </a:rPr>
              <a:t>INCONCLUSIVE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2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Weaknesses of past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small samples</a:t>
            </a:r>
          </a:p>
          <a:p>
            <a:endParaRPr lang="en-US" sz="2400" dirty="0"/>
          </a:p>
          <a:p>
            <a:r>
              <a:rPr lang="en-US" sz="2400" dirty="0"/>
              <a:t>localized within United States</a:t>
            </a:r>
          </a:p>
          <a:p>
            <a:endParaRPr lang="en-US" sz="2400" dirty="0"/>
          </a:p>
          <a:p>
            <a:r>
              <a:rPr lang="en-US" sz="2400" dirty="0"/>
              <a:t>only considered Christianity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8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Dependent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types of crime: victim and nonvictim</a:t>
            </a:r>
          </a:p>
          <a:p>
            <a:r>
              <a:rPr lang="en-US" dirty="0"/>
              <a:t>Homicide – </a:t>
            </a:r>
            <a:r>
              <a:rPr lang="en-US" dirty="0">
                <a:solidFill>
                  <a:srgbClr val="FF0000"/>
                </a:solidFill>
              </a:rPr>
              <a:t>victim crime</a:t>
            </a:r>
          </a:p>
          <a:p>
            <a:r>
              <a:rPr lang="en-US" dirty="0"/>
              <a:t>amphetamine drug use – </a:t>
            </a:r>
            <a:r>
              <a:rPr lang="en-US" dirty="0" err="1">
                <a:solidFill>
                  <a:srgbClr val="FF0000"/>
                </a:solidFill>
              </a:rPr>
              <a:t>nonvictim</a:t>
            </a:r>
            <a:r>
              <a:rPr lang="en-US" dirty="0">
                <a:solidFill>
                  <a:srgbClr val="FF0000"/>
                </a:solidFill>
              </a:rPr>
              <a:t> crime </a:t>
            </a:r>
          </a:p>
          <a:p>
            <a:endParaRPr lang="en-US" dirty="0"/>
          </a:p>
          <a:p>
            <a:r>
              <a:rPr lang="en-US" dirty="0"/>
              <a:t>UNODC</a:t>
            </a:r>
          </a:p>
          <a:p>
            <a:endParaRPr lang="en-US" dirty="0"/>
          </a:p>
          <a:p>
            <a:r>
              <a:rPr lang="en-US" dirty="0"/>
              <a:t>2011-2013</a:t>
            </a:r>
          </a:p>
        </p:txBody>
      </p:sp>
    </p:spTree>
    <p:extLst>
      <p:ext uri="{BB962C8B-B14F-4D97-AF65-F5344CB8AC3E}">
        <p14:creationId xmlns:p14="http://schemas.microsoft.com/office/powerpoint/2010/main" val="1399197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Explanatory variables under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Proportion of population by religion:</a:t>
            </a:r>
          </a:p>
          <a:p>
            <a:pPr marL="1371600" indent="-457200">
              <a:buFont typeface="+mj-lt"/>
              <a:buAutoNum type="arabicPeriod"/>
            </a:pPr>
            <a:r>
              <a:rPr lang="en-US" dirty="0"/>
              <a:t>Christianity</a:t>
            </a:r>
          </a:p>
          <a:p>
            <a:pPr marL="1371600" indent="-457200">
              <a:buFont typeface="+mj-lt"/>
              <a:buAutoNum type="arabicPeriod"/>
            </a:pPr>
            <a:r>
              <a:rPr lang="en-US" dirty="0"/>
              <a:t>Islam</a:t>
            </a:r>
          </a:p>
          <a:p>
            <a:pPr marL="1371600" indent="-457200">
              <a:buFont typeface="+mj-lt"/>
              <a:buAutoNum type="arabicPeriod"/>
            </a:pPr>
            <a:r>
              <a:rPr lang="en-US" dirty="0"/>
              <a:t>Buddhism</a:t>
            </a:r>
          </a:p>
          <a:p>
            <a:pPr marL="1371600" indent="-457200">
              <a:buFont typeface="+mj-lt"/>
              <a:buAutoNum type="arabicPeriod"/>
            </a:pPr>
            <a:r>
              <a:rPr lang="en-US" dirty="0"/>
              <a:t>Atheism/Irreligious</a:t>
            </a:r>
          </a:p>
          <a:p>
            <a:pPr marL="1371600" indent="-457200">
              <a:buFont typeface="+mj-lt"/>
              <a:buAutoNum type="arabicPeriod"/>
            </a:pPr>
            <a:r>
              <a:rPr lang="en-US" dirty="0"/>
              <a:t>Other (Hinduism, Judaism, Taoism etc.)</a:t>
            </a:r>
          </a:p>
        </p:txBody>
      </p:sp>
    </p:spTree>
    <p:extLst>
      <p:ext uri="{BB962C8B-B14F-4D97-AF65-F5344CB8AC3E}">
        <p14:creationId xmlns:p14="http://schemas.microsoft.com/office/powerpoint/2010/main" val="304457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/>
              <a:t>Per capita GDP</a:t>
            </a:r>
          </a:p>
          <a:p>
            <a:pPr>
              <a:spcBef>
                <a:spcPts val="1800"/>
              </a:spcBef>
            </a:pPr>
            <a:r>
              <a:rPr lang="en-US" dirty="0"/>
              <a:t>GINI</a:t>
            </a:r>
          </a:p>
          <a:p>
            <a:pPr>
              <a:spcBef>
                <a:spcPts val="1800"/>
              </a:spcBef>
            </a:pPr>
            <a:r>
              <a:rPr lang="en-US" dirty="0"/>
              <a:t>Life expectancy</a:t>
            </a:r>
          </a:p>
          <a:p>
            <a:pPr>
              <a:spcBef>
                <a:spcPts val="1800"/>
              </a:spcBef>
            </a:pPr>
            <a:r>
              <a:rPr lang="en-US" dirty="0"/>
              <a:t>Police per 100,000 citizens</a:t>
            </a:r>
          </a:p>
          <a:p>
            <a:pPr>
              <a:spcBef>
                <a:spcPts val="1800"/>
              </a:spcBef>
            </a:pPr>
            <a:r>
              <a:rPr lang="en-US" dirty="0"/>
              <a:t>Religious fractionalization </a:t>
            </a:r>
          </a:p>
        </p:txBody>
      </p:sp>
    </p:spTree>
    <p:extLst>
      <p:ext uri="{BB962C8B-B14F-4D97-AF65-F5344CB8AC3E}">
        <p14:creationId xmlns:p14="http://schemas.microsoft.com/office/powerpoint/2010/main" val="23329992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859</TotalTime>
  <Words>2330</Words>
  <Application>Microsoft Office PowerPoint</Application>
  <PresentationFormat>Widescreen</PresentationFormat>
  <Paragraphs>566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</vt:lpstr>
      <vt:lpstr>Wingdings</vt:lpstr>
      <vt:lpstr>Wingdings 3</vt:lpstr>
      <vt:lpstr>Facet</vt:lpstr>
      <vt:lpstr>Crime and Piety</vt:lpstr>
      <vt:lpstr>Motivation</vt:lpstr>
      <vt:lpstr>PowerPoint Presentation</vt:lpstr>
      <vt:lpstr>Secular theories on the origin of religion</vt:lpstr>
      <vt:lpstr>Literature Review on causal relationship</vt:lpstr>
      <vt:lpstr>Weaknesses of past research</vt:lpstr>
      <vt:lpstr>Dependent variable</vt:lpstr>
      <vt:lpstr>Explanatory variables under focus</vt:lpstr>
      <vt:lpstr>Control Variables</vt:lpstr>
      <vt:lpstr>Homicide Victim crime</vt:lpstr>
      <vt:lpstr>Initial Regression of homicide on all variables</vt:lpstr>
      <vt:lpstr>Regression conditions</vt:lpstr>
      <vt:lpstr>Residuals plotted against fitted value</vt:lpstr>
      <vt:lpstr>Regression of loghomicide against other variables</vt:lpstr>
      <vt:lpstr>Residuals plotted against fitted values</vt:lpstr>
      <vt:lpstr>Normal probability plot of residuals</vt:lpstr>
      <vt:lpstr>PowerPoint Presentation</vt:lpstr>
      <vt:lpstr>  The religion population proportions may not be very important. </vt:lpstr>
      <vt:lpstr>Transmission of causal effect</vt:lpstr>
      <vt:lpstr>Explanatory variables to measure religious intensity</vt:lpstr>
      <vt:lpstr>Regress Loghomicide on WVS questions</vt:lpstr>
      <vt:lpstr>Backward selection based on p-value</vt:lpstr>
      <vt:lpstr>Linearity condition</vt:lpstr>
      <vt:lpstr>Normality of Residuals</vt:lpstr>
      <vt:lpstr>No Multicollinearity</vt:lpstr>
      <vt:lpstr>PowerPoint Presentation</vt:lpstr>
      <vt:lpstr>Amphetamine Nonvictim crime</vt:lpstr>
      <vt:lpstr>Regression of amphetamine usage rate on religious proportion</vt:lpstr>
      <vt:lpstr>Regression of Amphetamine usage rate on WVS survey questions</vt:lpstr>
      <vt:lpstr>Which model is better for amphetamine usage? </vt:lpstr>
      <vt:lpstr>Findings</vt:lpstr>
      <vt:lpstr>Policy implications</vt:lpstr>
      <vt:lpstr>Further issues to consider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Haider</dc:creator>
  <cp:lastModifiedBy>Haider</cp:lastModifiedBy>
  <cp:revision>59</cp:revision>
  <dcterms:created xsi:type="dcterms:W3CDTF">2016-11-23T10:35:27Z</dcterms:created>
  <dcterms:modified xsi:type="dcterms:W3CDTF">2016-11-25T00:50:05Z</dcterms:modified>
</cp:coreProperties>
</file>